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60" r:id="rId2"/>
    <p:sldId id="262" r:id="rId3"/>
    <p:sldId id="264" r:id="rId4"/>
    <p:sldId id="265" r:id="rId5"/>
    <p:sldId id="266" r:id="rId6"/>
    <p:sldId id="267" r:id="rId7"/>
    <p:sldId id="269" r:id="rId8"/>
    <p:sldId id="270" r:id="rId9"/>
    <p:sldId id="273" r:id="rId10"/>
    <p:sldId id="274" r:id="rId11"/>
    <p:sldId id="275" r:id="rId12"/>
    <p:sldId id="276" r:id="rId13"/>
    <p:sldId id="278" r:id="rId14"/>
    <p:sldId id="279" r:id="rId15"/>
    <p:sldId id="281" r:id="rId16"/>
    <p:sldId id="282" r:id="rId17"/>
    <p:sldId id="284" r:id="rId18"/>
    <p:sldId id="286" r:id="rId19"/>
    <p:sldId id="285" r:id="rId20"/>
    <p:sldId id="287" r:id="rId21"/>
    <p:sldId id="288" r:id="rId22"/>
    <p:sldId id="28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A08ADA15-CE5C-4D12-9325-B58BD255894B}">
          <p14:sldIdLst>
            <p14:sldId id="260"/>
            <p14:sldId id="262"/>
          </p14:sldIdLst>
        </p14:section>
        <p14:section name="Untitled Section" id="{E2FDBC23-EC0D-4E40-AF22-68B2247DEB93}">
          <p14:sldIdLst>
            <p14:sldId id="264"/>
            <p14:sldId id="265"/>
            <p14:sldId id="266"/>
            <p14:sldId id="267"/>
            <p14:sldId id="269"/>
            <p14:sldId id="270"/>
            <p14:sldId id="273"/>
            <p14:sldId id="274"/>
            <p14:sldId id="275"/>
            <p14:sldId id="276"/>
            <p14:sldId id="278"/>
            <p14:sldId id="279"/>
            <p14:sldId id="281"/>
            <p14:sldId id="282"/>
            <p14:sldId id="284"/>
            <p14:sldId id="286"/>
            <p14:sldId id="285"/>
            <p14:sldId id="287"/>
            <p14:sldId id="288"/>
            <p14:sldId id="280"/>
          </p14:sldIdLst>
        </p14:section>
        <p14:section name="Untitled Section" id="{7065FB6E-A4C1-4D13-8910-C6E7BA8AAB22}">
          <p14:sldIdLst/>
        </p14:section>
        <p14:section name="Untitled Section" id="{00B09A33-590B-45F9-AA97-6833CE9F274A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82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33" autoAdjust="0"/>
  </p:normalViewPr>
  <p:slideViewPr>
    <p:cSldViewPr snapToGrid="0">
      <p:cViewPr>
        <p:scale>
          <a:sx n="79" d="100"/>
          <a:sy n="79" d="100"/>
        </p:scale>
        <p:origin x="12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C94E50AF-3B5D-439E-86F7-2189A723957C}" type="datetimeFigureOut">
              <a:rPr lang="en-IN" smtClean="0"/>
              <a:t>12-02-2025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5CE7AB3B-5962-4005-BCA2-767A618E875C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0896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50AF-3B5D-439E-86F7-2189A723957C}" type="datetimeFigureOut">
              <a:rPr lang="en-IN" smtClean="0"/>
              <a:t>12-02-2025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AB3B-5962-4005-BCA2-767A618E875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953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50AF-3B5D-439E-86F7-2189A723957C}" type="datetimeFigureOut">
              <a:rPr lang="en-IN" smtClean="0"/>
              <a:t>12-02-2025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AB3B-5962-4005-BCA2-767A618E875C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5928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50AF-3B5D-439E-86F7-2189A723957C}" type="datetimeFigureOut">
              <a:rPr lang="en-IN" smtClean="0"/>
              <a:t>12-02-2025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AB3B-5962-4005-BCA2-767A618E875C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836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50AF-3B5D-439E-86F7-2189A723957C}" type="datetimeFigureOut">
              <a:rPr lang="en-IN" smtClean="0"/>
              <a:t>12-02-2025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AB3B-5962-4005-BCA2-767A618E875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4707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50AF-3B5D-439E-86F7-2189A723957C}" type="datetimeFigureOut">
              <a:rPr lang="en-IN" smtClean="0"/>
              <a:t>12-02-2025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AB3B-5962-4005-BCA2-767A618E875C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2428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50AF-3B5D-439E-86F7-2189A723957C}" type="datetimeFigureOut">
              <a:rPr lang="en-IN" smtClean="0"/>
              <a:t>12-02-2025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AB3B-5962-4005-BCA2-767A618E875C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694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50AF-3B5D-439E-86F7-2189A723957C}" type="datetimeFigureOut">
              <a:rPr lang="en-IN" smtClean="0"/>
              <a:t>12-02-2025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AB3B-5962-4005-BCA2-767A618E875C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1760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50AF-3B5D-439E-86F7-2189A723957C}" type="datetimeFigureOut">
              <a:rPr lang="en-IN" smtClean="0"/>
              <a:t>12-02-2025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AB3B-5962-4005-BCA2-767A618E875C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173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50AF-3B5D-439E-86F7-2189A723957C}" type="datetimeFigureOut">
              <a:rPr lang="en-IN" smtClean="0"/>
              <a:t>12-02-2025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AB3B-5962-4005-BCA2-767A618E875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8606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50AF-3B5D-439E-86F7-2189A723957C}" type="datetimeFigureOut">
              <a:rPr lang="en-IN" smtClean="0"/>
              <a:t>12-02-2025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AB3B-5962-4005-BCA2-767A618E875C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419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50AF-3B5D-439E-86F7-2189A723957C}" type="datetimeFigureOut">
              <a:rPr lang="en-IN" smtClean="0"/>
              <a:t>12-02-2025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AB3B-5962-4005-BCA2-767A618E875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666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50AF-3B5D-439E-86F7-2189A723957C}" type="datetimeFigureOut">
              <a:rPr lang="en-IN" smtClean="0"/>
              <a:t>12-02-2025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AB3B-5962-4005-BCA2-767A618E875C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497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50AF-3B5D-439E-86F7-2189A723957C}" type="datetimeFigureOut">
              <a:rPr lang="en-IN" smtClean="0"/>
              <a:t>12-02-2025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AB3B-5962-4005-BCA2-767A618E875C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480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50AF-3B5D-439E-86F7-2189A723957C}" type="datetimeFigureOut">
              <a:rPr lang="en-IN" smtClean="0"/>
              <a:t>12-02-2025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AB3B-5962-4005-BCA2-767A618E875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20914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50AF-3B5D-439E-86F7-2189A723957C}" type="datetimeFigureOut">
              <a:rPr lang="en-IN" smtClean="0"/>
              <a:t>12-02-2025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AB3B-5962-4005-BCA2-767A618E875C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105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50AF-3B5D-439E-86F7-2189A723957C}" type="datetimeFigureOut">
              <a:rPr lang="en-IN" smtClean="0"/>
              <a:t>12-02-2025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AB3B-5962-4005-BCA2-767A618E875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7408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94E50AF-3B5D-439E-86F7-2189A723957C}" type="datetimeFigureOut">
              <a:rPr lang="en-IN" smtClean="0"/>
              <a:t>12-02-2025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CE7AB3B-5962-4005-BCA2-767A618E875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764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22570A3A-57D1-21F1-3E2C-92223CC6822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2" b="7822"/>
          <a:stretch>
            <a:fillRect/>
          </a:stretch>
        </p:blipFill>
        <p:spPr>
          <a:xfrm>
            <a:off x="745837" y="698630"/>
            <a:ext cx="10700325" cy="550531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4187F0-F4B1-2794-7A9B-BD50EA0BE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7558" y="875489"/>
            <a:ext cx="6005840" cy="787942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>
                <a:latin typeface="Felix Titling" panose="04060505060202020A04" pitchFamily="82" charset="0"/>
              </a:rPr>
              <a:t> </a:t>
            </a:r>
            <a:br>
              <a:rPr lang="en-IN" b="1" dirty="0">
                <a:latin typeface="Felix Titling" panose="04060505060202020A04" pitchFamily="82" charset="0"/>
              </a:rPr>
            </a:br>
            <a:br>
              <a:rPr lang="en-IN" b="1" dirty="0">
                <a:latin typeface="Felix Titling" panose="04060505060202020A04" pitchFamily="82" charset="0"/>
              </a:rPr>
            </a:br>
            <a:r>
              <a:rPr lang="en-US" sz="3600" b="1" dirty="0">
                <a:latin typeface="Algerian" panose="04020705040A02060702" pitchFamily="82" charset="0"/>
              </a:rPr>
              <a:t>Analyzing Axon’s Sales </a:t>
            </a:r>
            <a:endParaRPr lang="en-IN" b="1" dirty="0">
              <a:latin typeface="Algerian" panose="04020705040A02060702" pitchFamily="8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1ECD06-DF44-4969-FA98-976115AE97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44556" y="6425380"/>
            <a:ext cx="4629734" cy="432620"/>
          </a:xfrm>
        </p:spPr>
        <p:txBody>
          <a:bodyPr>
            <a:normAutofit/>
          </a:bodyPr>
          <a:lstStyle/>
          <a:p>
            <a:r>
              <a:rPr lang="en-IN" sz="1200" dirty="0"/>
              <a:t>AUTHOR </a:t>
            </a:r>
            <a:r>
              <a:rPr lang="en-IN" dirty="0"/>
              <a:t>: </a:t>
            </a:r>
            <a:r>
              <a:rPr lang="en-IN" b="1" dirty="0">
                <a:latin typeface="Aharoni" panose="02010803020104030203" pitchFamily="2" charset="-79"/>
                <a:cs typeface="Aharoni" panose="02010803020104030203" pitchFamily="2" charset="-79"/>
              </a:rPr>
              <a:t>ROHAN SHRUNGARE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F399CD4-2873-68EB-CEF7-DC3D6ABCB670}"/>
              </a:ext>
            </a:extLst>
          </p:cNvPr>
          <p:cNvSpPr/>
          <p:nvPr/>
        </p:nvSpPr>
        <p:spPr>
          <a:xfrm>
            <a:off x="6627778" y="5565438"/>
            <a:ext cx="4818384" cy="574477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lgerian" panose="04020705040A02060702" pitchFamily="82" charset="0"/>
              </a:rPr>
              <a:t>SQL CASE STUDY ON AXON SALES</a:t>
            </a:r>
          </a:p>
        </p:txBody>
      </p:sp>
    </p:spTree>
    <p:extLst>
      <p:ext uri="{BB962C8B-B14F-4D97-AF65-F5344CB8AC3E}">
        <p14:creationId xmlns:p14="http://schemas.microsoft.com/office/powerpoint/2010/main" val="4221657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D6FD6-3EEE-036D-7B57-0A61C9D09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696" y="860312"/>
            <a:ext cx="9379083" cy="564924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How Are Customers Categorized Based on Their Credit Limits?</a:t>
            </a:r>
            <a:endParaRPr lang="en-IN" sz="28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978D4C0-63D5-E3F4-960A-02ECD6BC98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88" y="1425236"/>
            <a:ext cx="9902297" cy="3185315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12836BA-C507-892D-9565-3799AE2C46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064" y="4182521"/>
            <a:ext cx="5325848" cy="1985908"/>
          </a:xfrm>
        </p:spPr>
      </p:pic>
    </p:spTree>
    <p:extLst>
      <p:ext uri="{BB962C8B-B14F-4D97-AF65-F5344CB8AC3E}">
        <p14:creationId xmlns:p14="http://schemas.microsoft.com/office/powerpoint/2010/main" val="3039126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36657FD-6E24-0B19-6E55-98D4B0E4A8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36" y="1638333"/>
            <a:ext cx="6020003" cy="390198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907177-AD48-C7FA-F8F1-2BA7D523D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045" y="1034730"/>
            <a:ext cx="6515909" cy="467289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dirty="0"/>
              <a:t>Top 10 Best-Selling Products by Quantity Ordered</a:t>
            </a:r>
            <a:endParaRPr lang="en-IN" sz="28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B3D5B05-8A40-96D8-4404-D7C0795B97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139" y="2160342"/>
            <a:ext cx="3895725" cy="3749931"/>
          </a:xfrm>
        </p:spPr>
      </p:pic>
    </p:spTree>
    <p:extLst>
      <p:ext uri="{BB962C8B-B14F-4D97-AF65-F5344CB8AC3E}">
        <p14:creationId xmlns:p14="http://schemas.microsoft.com/office/powerpoint/2010/main" val="3481548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0299C-6E93-409D-602B-8C26CE2B9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507" y="1054243"/>
            <a:ext cx="7950984" cy="451697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dirty="0"/>
              <a:t>Tracking the Number of Orders Placed Annually</a:t>
            </a:r>
            <a:endParaRPr lang="en-IN" sz="28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04B466-F7B5-73A2-755E-F6D092054B7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245" y="1844863"/>
            <a:ext cx="9547509" cy="180948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EDA12A9-9449-ECB2-82C3-9C21922A28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339" y="3993276"/>
            <a:ext cx="2833796" cy="1810481"/>
          </a:xfrm>
        </p:spPr>
      </p:pic>
    </p:spTree>
    <p:extLst>
      <p:ext uri="{BB962C8B-B14F-4D97-AF65-F5344CB8AC3E}">
        <p14:creationId xmlns:p14="http://schemas.microsoft.com/office/powerpoint/2010/main" val="1057243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13C24E1-2314-AD40-45B0-80BE40098A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6"/>
          <a:stretch/>
        </p:blipFill>
        <p:spPr>
          <a:xfrm>
            <a:off x="895801" y="1182021"/>
            <a:ext cx="10000797" cy="237374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583246-AF38-EAC4-461D-5C9544651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78213"/>
            <a:ext cx="9601196" cy="403808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dirty="0"/>
              <a:t>How Many Customers Does Each Sales Representative Handle?</a:t>
            </a:r>
            <a:endParaRPr lang="en-IN" sz="28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B66303B-5896-7C46-1AD6-750BD7F92D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093" y="3024310"/>
            <a:ext cx="3394974" cy="3055477"/>
          </a:xfrm>
        </p:spPr>
      </p:pic>
    </p:spTree>
    <p:extLst>
      <p:ext uri="{BB962C8B-B14F-4D97-AF65-F5344CB8AC3E}">
        <p14:creationId xmlns:p14="http://schemas.microsoft.com/office/powerpoint/2010/main" val="2137544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D4979-7F2C-AB50-5A38-18091E032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297" y="729077"/>
            <a:ext cx="10315406" cy="47016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dirty="0"/>
              <a:t>Could you show the product-wise inventory remaining in the Classic warehouse?</a:t>
            </a:r>
            <a:endParaRPr lang="en-IN" sz="28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C8C7ED-C6AC-96F4-8F81-5C1163E138E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99"/>
          <a:stretch/>
        </p:blipFill>
        <p:spPr>
          <a:xfrm>
            <a:off x="913556" y="1272164"/>
            <a:ext cx="10178152" cy="2471905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AE50930-CDF2-BC76-6B9F-E22C278E65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361" y="3744069"/>
            <a:ext cx="3579779" cy="2471905"/>
          </a:xfrm>
        </p:spPr>
      </p:pic>
    </p:spTree>
    <p:extLst>
      <p:ext uri="{BB962C8B-B14F-4D97-AF65-F5344CB8AC3E}">
        <p14:creationId xmlns:p14="http://schemas.microsoft.com/office/powerpoint/2010/main" val="4154792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3AB36-BC9E-2FF8-CD33-102863A54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5462" y="639564"/>
            <a:ext cx="5157298" cy="598110"/>
          </a:xfrm>
        </p:spPr>
        <p:txBody>
          <a:bodyPr>
            <a:normAutofit/>
          </a:bodyPr>
          <a:lstStyle/>
          <a:p>
            <a:pPr algn="l"/>
            <a:r>
              <a:rPr lang="en-IN" sz="2800" dirty="0"/>
              <a:t>Product-wise Profit Margin Report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A813C6-DB8F-939E-4D48-BA4FA48DAF0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356" y="1237674"/>
            <a:ext cx="9476076" cy="277589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34E0AA5-B42A-1D9D-EBCA-EED3790020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74" y="4192823"/>
            <a:ext cx="10292051" cy="1867902"/>
          </a:xfrm>
        </p:spPr>
      </p:pic>
    </p:spTree>
    <p:extLst>
      <p:ext uri="{BB962C8B-B14F-4D97-AF65-F5344CB8AC3E}">
        <p14:creationId xmlns:p14="http://schemas.microsoft.com/office/powerpoint/2010/main" val="971426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C896D-F9A0-D9CE-FB9F-B8E3A6451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0878" y="768843"/>
            <a:ext cx="6072419" cy="357488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dirty="0"/>
              <a:t>Number of Products Ordered per Vendor</a:t>
            </a:r>
            <a:endParaRPr lang="en-IN" sz="28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84B6A40-E006-11DC-B50F-FBC22A23AF3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42" y="1126331"/>
            <a:ext cx="10242693" cy="2429265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47365EC-0A36-B91A-A9E3-F77BDB4B5E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169" y="2728941"/>
            <a:ext cx="3369089" cy="3507544"/>
          </a:xfrm>
        </p:spPr>
      </p:pic>
    </p:spTree>
    <p:extLst>
      <p:ext uri="{BB962C8B-B14F-4D97-AF65-F5344CB8AC3E}">
        <p14:creationId xmlns:p14="http://schemas.microsoft.com/office/powerpoint/2010/main" val="3615006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D2201-ECEF-1E10-FDD7-622EC5FCC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485" y="729213"/>
            <a:ext cx="10642060" cy="827213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dirty="0"/>
              <a:t>What is the breakdown of orders by their delivery status, including count and percentage?</a:t>
            </a:r>
            <a:endParaRPr lang="en-IN" sz="28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BD8B5BF-759A-0337-D1D3-5AF1229282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85" y="1735056"/>
            <a:ext cx="7123341" cy="3673523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A69858-B8FD-11C7-2F58-A81552DBE2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326" y="1824048"/>
            <a:ext cx="4018088" cy="2946489"/>
          </a:xfrm>
        </p:spPr>
      </p:pic>
    </p:spTree>
    <p:extLst>
      <p:ext uri="{BB962C8B-B14F-4D97-AF65-F5344CB8AC3E}">
        <p14:creationId xmlns:p14="http://schemas.microsoft.com/office/powerpoint/2010/main" val="2218644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7AAE1-B5AD-3AA1-CD52-4A8606970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333" y="1876858"/>
            <a:ext cx="8480240" cy="46090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gradFill>
                  <a:gsLst>
                    <a:gs pos="84000">
                      <a:srgbClr val="39C1F1"/>
                    </a:gs>
                    <a:gs pos="93000">
                      <a:srgbClr val="00B0F0"/>
                    </a:gs>
                  </a:gsLst>
                  <a:lin ang="0" scaled="1"/>
                </a:gradFill>
              </a:rPr>
              <a:t>Key Insights from Axon Case Study</a:t>
            </a:r>
            <a:endParaRPr lang="en-IN" dirty="0">
              <a:gradFill>
                <a:gsLst>
                  <a:gs pos="84000">
                    <a:srgbClr val="39C1F1"/>
                  </a:gs>
                  <a:gs pos="93000">
                    <a:srgbClr val="00B0F0"/>
                  </a:gs>
                </a:gsLst>
                <a:lin ang="0" scaled="1"/>
              </a:gra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06FFB-1B29-0B82-4F0D-AE2184824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698" y="2513445"/>
            <a:ext cx="10622603" cy="359552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200" b="1" dirty="0"/>
              <a:t>1</a:t>
            </a:r>
            <a:r>
              <a:rPr lang="en-US" sz="1200" b="1" dirty="0">
                <a:latin typeface="Segoe UI Variable Small Semibol" pitchFamily="2" charset="0"/>
              </a:rPr>
              <a:t>. Top Customers by Purchases</a:t>
            </a:r>
            <a:endParaRPr lang="en-US" sz="1200" dirty="0">
              <a:latin typeface="Segoe UI Variable Small Semibol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dirty="0">
                <a:latin typeface="Segoe UI Variable Small Semibol" pitchFamily="2" charset="0"/>
              </a:rPr>
              <a:t>Euro + Shopping Channel</a:t>
            </a:r>
            <a:r>
              <a:rPr lang="en-US" sz="1200" dirty="0">
                <a:latin typeface="Segoe UI Variable Small Semibol" pitchFamily="2" charset="0"/>
              </a:rPr>
              <a:t> leads with </a:t>
            </a:r>
            <a:r>
              <a:rPr lang="en-US" sz="1200" b="1" dirty="0">
                <a:latin typeface="Segoe UI Variable Small Semibol" pitchFamily="2" charset="0"/>
              </a:rPr>
              <a:t>26 orders</a:t>
            </a:r>
            <a:r>
              <a:rPr lang="en-US" sz="1200" dirty="0">
                <a:latin typeface="Segoe UI Variable Small Semibol" pitchFamily="2" charset="0"/>
              </a:rPr>
              <a:t>, followed by </a:t>
            </a:r>
            <a:r>
              <a:rPr lang="en-US" sz="1200" b="1" dirty="0">
                <a:latin typeface="Segoe UI Variable Small Semibol" pitchFamily="2" charset="0"/>
              </a:rPr>
              <a:t>Mini Gifts Distributors Ltd</a:t>
            </a:r>
            <a:r>
              <a:rPr lang="en-US" sz="1200" dirty="0">
                <a:latin typeface="Segoe UI Variable Small Semibol" pitchFamily="2" charset="0"/>
              </a:rPr>
              <a:t> with </a:t>
            </a:r>
            <a:r>
              <a:rPr lang="en-US" sz="1200" b="1" dirty="0">
                <a:latin typeface="Segoe UI Variable Small Semibol" pitchFamily="2" charset="0"/>
              </a:rPr>
              <a:t>17 orders</a:t>
            </a:r>
            <a:r>
              <a:rPr lang="en-US" sz="1200" dirty="0">
                <a:latin typeface="Segoe UI Variable Small Semibol" pitchFamily="2" charset="0"/>
              </a:rPr>
              <a:t>, indicating key repeat customers.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dirty="0">
                <a:latin typeface="Segoe UI Variable Small Semibol" pitchFamily="2" charset="0"/>
              </a:rPr>
              <a:t>2. Customer Location Distribution</a:t>
            </a:r>
            <a:endParaRPr lang="en-US" sz="1200" dirty="0">
              <a:latin typeface="Segoe UI Variable Small Semibol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dirty="0">
                <a:latin typeface="Segoe UI Variable Small Semibol" pitchFamily="2" charset="0"/>
              </a:rPr>
              <a:t>USA</a:t>
            </a:r>
            <a:r>
              <a:rPr lang="en-US" sz="1200" dirty="0">
                <a:latin typeface="Segoe UI Variable Small Semibol" pitchFamily="2" charset="0"/>
              </a:rPr>
              <a:t> has the highest number of customers (36), followed by </a:t>
            </a:r>
            <a:r>
              <a:rPr lang="en-US" sz="1200" b="1" dirty="0">
                <a:latin typeface="Segoe UI Variable Small Semibol" pitchFamily="2" charset="0"/>
              </a:rPr>
              <a:t>Germany (13)</a:t>
            </a:r>
            <a:r>
              <a:rPr lang="en-US" sz="1200" dirty="0">
                <a:latin typeface="Segoe UI Variable Small Semibol" pitchFamily="2" charset="0"/>
              </a:rPr>
              <a:t> and </a:t>
            </a:r>
            <a:r>
              <a:rPr lang="en-US" sz="1200" b="1" dirty="0">
                <a:latin typeface="Segoe UI Variable Small Semibol" pitchFamily="2" charset="0"/>
              </a:rPr>
              <a:t>France (12)</a:t>
            </a:r>
            <a:r>
              <a:rPr lang="en-US" sz="1200" dirty="0">
                <a:latin typeface="Segoe UI Variable Small Semibol" pitchFamily="2" charset="0"/>
              </a:rPr>
              <a:t>, showcasing strong market presence in North America and Europe.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dirty="0">
                <a:latin typeface="Segoe UI Variable Small Semibol" pitchFamily="2" charset="0"/>
              </a:rPr>
              <a:t>3. Customer Segmentation by Credit Limit</a:t>
            </a:r>
            <a:endParaRPr lang="en-US" sz="1200" dirty="0">
              <a:latin typeface="Segoe UI Variable Small Semibol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dirty="0">
                <a:latin typeface="Segoe UI Variable Small Semibol" pitchFamily="2" charset="0"/>
              </a:rPr>
              <a:t>60 customers</a:t>
            </a:r>
            <a:r>
              <a:rPr lang="en-US" sz="1200" dirty="0">
                <a:latin typeface="Segoe UI Variable Small Semibol" pitchFamily="2" charset="0"/>
              </a:rPr>
              <a:t> are categorized as </a:t>
            </a:r>
            <a:r>
              <a:rPr lang="en-US" sz="1200" b="1" dirty="0">
                <a:latin typeface="Segoe UI Variable Small Semibol" pitchFamily="2" charset="0"/>
              </a:rPr>
              <a:t>Gold ($50,000 - $99,999)</a:t>
            </a:r>
            <a:r>
              <a:rPr lang="en-US" sz="1200" dirty="0">
                <a:latin typeface="Segoe UI Variable Small Semibol" pitchFamily="2" charset="0"/>
              </a:rPr>
              <a:t>, representing the largest customer segment by credit limit, with </a:t>
            </a:r>
            <a:r>
              <a:rPr lang="en-US" sz="1200" b="1" dirty="0">
                <a:latin typeface="Segoe UI Variable Small Semibol" pitchFamily="2" charset="0"/>
              </a:rPr>
              <a:t>25 customers</a:t>
            </a:r>
            <a:r>
              <a:rPr lang="en-US" sz="1200" dirty="0">
                <a:latin typeface="Segoe UI Variable Small Semibol" pitchFamily="2" charset="0"/>
              </a:rPr>
              <a:t> in both </a:t>
            </a:r>
            <a:r>
              <a:rPr lang="en-US" sz="1200" b="1" dirty="0">
                <a:latin typeface="Segoe UI Variable Small Semibol" pitchFamily="2" charset="0"/>
              </a:rPr>
              <a:t>Bronze</a:t>
            </a:r>
            <a:r>
              <a:rPr lang="en-US" sz="1200" dirty="0">
                <a:latin typeface="Segoe UI Variable Small Semibol" pitchFamily="2" charset="0"/>
              </a:rPr>
              <a:t> and </a:t>
            </a:r>
            <a:r>
              <a:rPr lang="en-US" sz="1200" b="1" dirty="0">
                <a:latin typeface="Segoe UI Variable Small Semibol" pitchFamily="2" charset="0"/>
              </a:rPr>
              <a:t>Platinum</a:t>
            </a:r>
            <a:r>
              <a:rPr lang="en-US" sz="1200" dirty="0">
                <a:latin typeface="Segoe UI Variable Small Semibol" pitchFamily="2" charset="0"/>
              </a:rPr>
              <a:t> categories.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dirty="0">
                <a:latin typeface="Segoe UI Variable Small Semibol" pitchFamily="2" charset="0"/>
              </a:rPr>
              <a:t>4. Top 10 Best-Selling Products by Quantity</a:t>
            </a:r>
            <a:endParaRPr lang="en-US" sz="1200" dirty="0">
              <a:latin typeface="Segoe UI Variable Small Semibol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Segoe UI Variable Small Semibol" pitchFamily="2" charset="0"/>
              </a:rPr>
              <a:t>The </a:t>
            </a:r>
            <a:r>
              <a:rPr lang="en-US" sz="1200" b="1" dirty="0">
                <a:latin typeface="Segoe UI Variable Small Semibol" pitchFamily="2" charset="0"/>
              </a:rPr>
              <a:t>1992 Ferrari 360 Spider Red</a:t>
            </a:r>
            <a:r>
              <a:rPr lang="en-US" sz="1200" dirty="0">
                <a:latin typeface="Segoe UI Variable Small Semibol" pitchFamily="2" charset="0"/>
              </a:rPr>
              <a:t> leads with </a:t>
            </a:r>
            <a:r>
              <a:rPr lang="en-US" sz="1200" b="1" dirty="0">
                <a:latin typeface="Segoe UI Variable Small Semibol" pitchFamily="2" charset="0"/>
              </a:rPr>
              <a:t>1,808 units sold</a:t>
            </a:r>
            <a:r>
              <a:rPr lang="en-US" sz="1200" dirty="0">
                <a:latin typeface="Segoe UI Variable Small Semibol" pitchFamily="2" charset="0"/>
              </a:rPr>
              <a:t>, followed by </a:t>
            </a:r>
            <a:r>
              <a:rPr lang="en-US" sz="1200" b="1" dirty="0">
                <a:latin typeface="Segoe UI Variable Small Semibol" pitchFamily="2" charset="0"/>
              </a:rPr>
              <a:t>1937 Lincoln Berlin</a:t>
            </a:r>
            <a:r>
              <a:rPr lang="en-US" sz="1200" dirty="0">
                <a:latin typeface="Segoe UI Variable Small Semibol" pitchFamily="2" charset="0"/>
              </a:rPr>
              <a:t> (1,111 units) and </a:t>
            </a:r>
            <a:r>
              <a:rPr lang="en-US" sz="1200" b="1" dirty="0">
                <a:latin typeface="Segoe UI Variable Small Semibol" pitchFamily="2" charset="0"/>
              </a:rPr>
              <a:t>American Airlines MD-11</a:t>
            </a:r>
            <a:r>
              <a:rPr lang="en-US" sz="1200" dirty="0">
                <a:latin typeface="Segoe UI Variable Small Semibol" pitchFamily="2" charset="0"/>
              </a:rPr>
              <a:t> (1,085 units), reflecting strong sales across multiple product lines.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dirty="0">
                <a:latin typeface="Segoe UI Variable Small Semibol" pitchFamily="2" charset="0"/>
              </a:rPr>
              <a:t>5. Orders by Year</a:t>
            </a:r>
            <a:endParaRPr lang="en-US" sz="1200" dirty="0">
              <a:latin typeface="Segoe UI Variable Small Semibol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Segoe UI Variable Small Semibol" pitchFamily="2" charset="0"/>
              </a:rPr>
              <a:t>The highest volume of orders was in </a:t>
            </a:r>
            <a:r>
              <a:rPr lang="en-US" sz="1200" b="1" dirty="0">
                <a:latin typeface="Segoe UI Variable Small Semibol" pitchFamily="2" charset="0"/>
              </a:rPr>
              <a:t>2004</a:t>
            </a:r>
            <a:r>
              <a:rPr lang="en-US" sz="1200" dirty="0">
                <a:latin typeface="Segoe UI Variable Small Semibol" pitchFamily="2" charset="0"/>
              </a:rPr>
              <a:t> with </a:t>
            </a:r>
            <a:r>
              <a:rPr lang="en-US" sz="1200" b="1" dirty="0">
                <a:latin typeface="Segoe UI Variable Small Semibol" pitchFamily="2" charset="0"/>
              </a:rPr>
              <a:t>151 orders</a:t>
            </a:r>
            <a:r>
              <a:rPr lang="en-US" sz="1200" dirty="0">
                <a:latin typeface="Segoe UI Variable Small Semibol" pitchFamily="2" charset="0"/>
              </a:rPr>
              <a:t>, showcasing a peak in sales activity that year.</a:t>
            </a:r>
          </a:p>
          <a:p>
            <a:pPr marL="0" indent="0">
              <a:buNone/>
            </a:pP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4036816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185F99F-55CA-7EF0-3E3D-6C3A71BBFA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33854" y="2480554"/>
            <a:ext cx="10486417" cy="402725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200" b="1" dirty="0">
                <a:latin typeface="Segoe UI Variable Small Semibol" pitchFamily="2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6. Inventory Management</a:t>
            </a:r>
            <a:endParaRPr lang="en-US" sz="2200" dirty="0">
              <a:latin typeface="Segoe UI Variable Small Semibol" pitchFamily="2" charset="0"/>
              <a:ea typeface="Cascadia Mono Light" panose="020B0609020000020004" pitchFamily="49" charset="0"/>
              <a:cs typeface="Cascadia Mono Light" panose="020B06090200000200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Segoe UI Variable Small Semibol" pitchFamily="2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Some products exhibit </a:t>
            </a:r>
            <a:r>
              <a:rPr lang="en-US" sz="2200" b="1" dirty="0">
                <a:latin typeface="Segoe UI Variable Small Semibol" pitchFamily="2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negative remaining stock</a:t>
            </a:r>
            <a:r>
              <a:rPr lang="en-US" sz="2200" dirty="0">
                <a:latin typeface="Segoe UI Variable Small Semibol" pitchFamily="2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, suggesting potential over-sales or stock mismanagement, warranting further investigation to optimize inventory levels.</a:t>
            </a:r>
          </a:p>
          <a:p>
            <a:pPr marL="0" indent="0">
              <a:buNone/>
            </a:pPr>
            <a:r>
              <a:rPr lang="en-US" sz="2200" b="1" dirty="0">
                <a:latin typeface="Segoe UI Variable Small Semibol" pitchFamily="2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7. Profit Margins by Category</a:t>
            </a:r>
            <a:endParaRPr lang="en-US" sz="2200" dirty="0">
              <a:latin typeface="Segoe UI Variable Small Semibol" pitchFamily="2" charset="0"/>
              <a:ea typeface="Cascadia Mono Light" panose="020B0609020000020004" pitchFamily="49" charset="0"/>
              <a:cs typeface="Cascadia Mono Light" panose="020B0609020000020004" pitchFamily="49" charset="0"/>
            </a:endParaRPr>
          </a:p>
          <a:p>
            <a:pPr marL="0" indent="0">
              <a:buNone/>
            </a:pPr>
            <a:r>
              <a:rPr lang="en-US" sz="2200" b="1" dirty="0">
                <a:latin typeface="Segoe UI Variable Small Semibol" pitchFamily="2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Motorcycles &amp; Vintage Cars</a:t>
            </a:r>
            <a:r>
              <a:rPr lang="en-US" sz="2200" dirty="0">
                <a:latin typeface="Segoe UI Variable Small Semibol" pitchFamily="2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 have the highest profit margin at </a:t>
            </a:r>
            <a:r>
              <a:rPr lang="en-US" sz="2200" b="1" dirty="0">
                <a:latin typeface="Segoe UI Variable Small Semibol" pitchFamily="2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41%</a:t>
            </a:r>
            <a:r>
              <a:rPr lang="en-US" sz="2200" dirty="0">
                <a:latin typeface="Segoe UI Variable Small Semibol" pitchFamily="2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, followed by </a:t>
            </a:r>
            <a:r>
              <a:rPr lang="en-US" sz="2200" b="1" dirty="0">
                <a:latin typeface="Segoe UI Variable Small Semibol" pitchFamily="2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Classic Cars, Ships, Trucks &amp; Buses</a:t>
            </a:r>
            <a:r>
              <a:rPr lang="en-US" sz="2200" dirty="0">
                <a:latin typeface="Segoe UI Variable Small Semibol" pitchFamily="2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 at </a:t>
            </a:r>
            <a:r>
              <a:rPr lang="en-US" sz="2200" b="1" dirty="0">
                <a:latin typeface="Segoe UI Variable Small Semibol" pitchFamily="2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39%</a:t>
            </a:r>
            <a:r>
              <a:rPr lang="en-US" sz="2200" dirty="0">
                <a:latin typeface="Segoe UI Variable Small Semibol" pitchFamily="2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, and </a:t>
            </a:r>
            <a:r>
              <a:rPr lang="en-US" sz="2200" b="1" dirty="0">
                <a:latin typeface="Segoe UI Variable Small Semibol" pitchFamily="2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Planes</a:t>
            </a:r>
            <a:r>
              <a:rPr lang="en-US" sz="2200" dirty="0">
                <a:latin typeface="Segoe UI Variable Small Semibol" pitchFamily="2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 at </a:t>
            </a:r>
            <a:r>
              <a:rPr lang="en-US" sz="2200" b="1" dirty="0">
                <a:latin typeface="Segoe UI Variable Small Semibol" pitchFamily="2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38%.</a:t>
            </a:r>
            <a:endParaRPr lang="en-US" sz="2200" dirty="0">
              <a:latin typeface="Segoe UI Variable Small Semibol" pitchFamily="2" charset="0"/>
              <a:ea typeface="Cascadia Mono Light" panose="020B0609020000020004" pitchFamily="49" charset="0"/>
              <a:cs typeface="Cascadia Mono Light" panose="020B0609020000020004" pitchFamily="49" charset="0"/>
            </a:endParaRPr>
          </a:p>
          <a:p>
            <a:pPr marL="0" indent="0">
              <a:buNone/>
            </a:pPr>
            <a:r>
              <a:rPr lang="en-US" sz="2200" b="1" dirty="0">
                <a:latin typeface="Segoe UI Variable Small Semibol" pitchFamily="2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8. Orders Per Vendor</a:t>
            </a:r>
            <a:endParaRPr lang="en-US" sz="2200" dirty="0">
              <a:latin typeface="Segoe UI Variable Small Semibol" pitchFamily="2" charset="0"/>
              <a:ea typeface="Cascadia Mono Light" panose="020B0609020000020004" pitchFamily="49" charset="0"/>
              <a:cs typeface="Cascadia Mono Light" panose="020B0609020000020004" pitchFamily="49" charset="0"/>
            </a:endParaRPr>
          </a:p>
          <a:p>
            <a:pPr marL="0" indent="0">
              <a:buNone/>
            </a:pPr>
            <a:r>
              <a:rPr lang="en-US" sz="2200" b="1" dirty="0">
                <a:latin typeface="Segoe UI Variable Small Semibol" pitchFamily="2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Classic Metal Creations</a:t>
            </a:r>
            <a:r>
              <a:rPr lang="en-US" sz="2200" dirty="0">
                <a:latin typeface="Segoe UI Variable Small Semibol" pitchFamily="2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 leads with </a:t>
            </a:r>
            <a:r>
              <a:rPr lang="en-US" sz="2200" b="1" dirty="0">
                <a:latin typeface="Segoe UI Variable Small Semibol" pitchFamily="2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270 orders</a:t>
            </a:r>
            <a:r>
              <a:rPr lang="en-US" sz="2200" dirty="0">
                <a:latin typeface="Segoe UI Variable Small Semibol" pitchFamily="2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, followed by </a:t>
            </a:r>
            <a:r>
              <a:rPr lang="en-US" sz="2200" b="1" dirty="0">
                <a:latin typeface="Segoe UI Variable Small Semibol" pitchFamily="2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Motor City Arty Classic</a:t>
            </a:r>
            <a:r>
              <a:rPr lang="en-US" sz="2200" dirty="0">
                <a:latin typeface="Segoe UI Variable Small Semibol" pitchFamily="2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 (249 orders) and </a:t>
            </a:r>
            <a:r>
              <a:rPr lang="en-US" sz="2200" b="1" dirty="0">
                <a:latin typeface="Segoe UI Variable Small Semibol" pitchFamily="2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Carousel Diecast Legends</a:t>
            </a:r>
            <a:r>
              <a:rPr lang="en-US" sz="2200" dirty="0">
                <a:latin typeface="Segoe UI Variable Small Semibol" pitchFamily="2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 (246 orders), reflecting strong vendor partnerships and product availability.</a:t>
            </a:r>
          </a:p>
          <a:p>
            <a:pPr marL="0" indent="0">
              <a:buNone/>
            </a:pPr>
            <a:r>
              <a:rPr lang="en-US" sz="2200" b="1" dirty="0">
                <a:latin typeface="Segoe UI Variable Small Semibol" pitchFamily="2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9. Order Status Breakdown</a:t>
            </a:r>
          </a:p>
          <a:p>
            <a:pPr marL="0" indent="0">
              <a:buNone/>
            </a:pPr>
            <a:r>
              <a:rPr lang="en-US" sz="2200" b="1" dirty="0">
                <a:latin typeface="Segoe UI Variable Small Semibol" pitchFamily="2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92.94% of orders</a:t>
            </a:r>
            <a:r>
              <a:rPr lang="en-US" sz="2200" dirty="0">
                <a:latin typeface="Segoe UI Variable Small Semibol" pitchFamily="2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 were </a:t>
            </a:r>
            <a:r>
              <a:rPr lang="en-US" sz="2200" b="1" dirty="0">
                <a:latin typeface="Segoe UI Variable Small Semibol" pitchFamily="2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shipped</a:t>
            </a:r>
            <a:r>
              <a:rPr lang="en-US" sz="2200" dirty="0">
                <a:latin typeface="Segoe UI Variable Small Semibol" pitchFamily="2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, with only a small percentage in </a:t>
            </a:r>
            <a:r>
              <a:rPr lang="en-US" sz="2200" b="1" dirty="0">
                <a:latin typeface="Segoe UI Variable Small Semibol" pitchFamily="2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canceled</a:t>
            </a:r>
            <a:r>
              <a:rPr lang="en-US" sz="2200" dirty="0">
                <a:latin typeface="Segoe UI Variable Small Semibol" pitchFamily="2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 or </a:t>
            </a:r>
            <a:r>
              <a:rPr lang="en-US" sz="2200" b="1" dirty="0">
                <a:latin typeface="Segoe UI Variable Small Semibol" pitchFamily="2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disputed</a:t>
            </a:r>
            <a:r>
              <a:rPr lang="en-US" sz="2200" dirty="0">
                <a:latin typeface="Segoe UI Variable Small Semibol" pitchFamily="2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 statuses, indicating high order fulfillment efficiency.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0065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A99781-BBD6-C3A3-C4F7-74A50CA51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954" y="1211093"/>
            <a:ext cx="4093762" cy="530942"/>
          </a:xfrm>
        </p:spPr>
        <p:txBody>
          <a:bodyPr>
            <a:normAutofit/>
          </a:bodyPr>
          <a:lstStyle/>
          <a:p>
            <a:r>
              <a:rPr lang="en-IN" u="sng" dirty="0"/>
              <a:t>TABLE OF CONTENTS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5B720AB-A648-2210-790D-96F3D1E8181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3" r="7813"/>
          <a:stretch>
            <a:fillRect/>
          </a:stretch>
        </p:blipFill>
        <p:spPr>
          <a:xfrm>
            <a:off x="7645939" y="724710"/>
            <a:ext cx="3720735" cy="5408580"/>
          </a:xfrm>
          <a:prstGeom prst="roundRect">
            <a:avLst>
              <a:gd name="adj" fmla="val 864"/>
            </a:avLst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D11BFC-686A-ED9E-CAF4-7C5ACBDC56D2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699041" y="2170009"/>
            <a:ext cx="6946897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IN" dirty="0"/>
              <a:t>🔹 </a:t>
            </a:r>
            <a:r>
              <a:rPr lang="en-IN" b="1" dirty="0"/>
              <a:t>Slide 1</a:t>
            </a:r>
            <a:r>
              <a:rPr lang="en-IN" dirty="0"/>
              <a:t>    – </a:t>
            </a:r>
            <a:r>
              <a:rPr lang="en-IN" b="1" dirty="0"/>
              <a:t>SQL Case Study &amp; Author</a:t>
            </a:r>
            <a:r>
              <a:rPr lang="en-IN" dirty="0"/>
              <a:t> </a:t>
            </a:r>
            <a:br>
              <a:rPr lang="en-IN" dirty="0"/>
            </a:br>
            <a:r>
              <a:rPr lang="en-IN" dirty="0"/>
              <a:t>🔹 </a:t>
            </a:r>
            <a:r>
              <a:rPr lang="en-IN" b="1" dirty="0"/>
              <a:t>Slide 2</a:t>
            </a:r>
            <a:r>
              <a:rPr lang="en-IN" dirty="0"/>
              <a:t>    – </a:t>
            </a:r>
            <a:r>
              <a:rPr lang="en-IN" b="1" dirty="0"/>
              <a:t>Table of Contents</a:t>
            </a:r>
            <a:r>
              <a:rPr lang="en-IN" dirty="0"/>
              <a:t> </a:t>
            </a:r>
            <a:br>
              <a:rPr lang="en-IN" dirty="0"/>
            </a:br>
            <a:r>
              <a:rPr lang="en-IN" dirty="0"/>
              <a:t>🔹 </a:t>
            </a:r>
            <a:r>
              <a:rPr lang="en-IN" b="1" dirty="0"/>
              <a:t>Slide 3</a:t>
            </a:r>
            <a:r>
              <a:rPr lang="en-IN" dirty="0"/>
              <a:t>    – </a:t>
            </a:r>
            <a:r>
              <a:rPr lang="en-IN" b="1" dirty="0"/>
              <a:t>Introduction &amp; About Axon</a:t>
            </a:r>
            <a:r>
              <a:rPr lang="en-IN" dirty="0"/>
              <a:t> </a:t>
            </a:r>
            <a:br>
              <a:rPr lang="en-IN" dirty="0"/>
            </a:br>
            <a:r>
              <a:rPr lang="en-IN" dirty="0"/>
              <a:t>🔹 </a:t>
            </a:r>
            <a:r>
              <a:rPr lang="en-IN" b="1" dirty="0"/>
              <a:t>Slide 4</a:t>
            </a:r>
            <a:r>
              <a:rPr lang="en-IN" dirty="0"/>
              <a:t>    – </a:t>
            </a:r>
            <a:r>
              <a:rPr lang="en-IN" b="1" dirty="0"/>
              <a:t>Problem Statement: Challenges in Sales Management</a:t>
            </a:r>
            <a:br>
              <a:rPr lang="en-IN" dirty="0"/>
            </a:br>
            <a:r>
              <a:rPr lang="en-IN" dirty="0"/>
              <a:t>🔹 </a:t>
            </a:r>
            <a:r>
              <a:rPr lang="en-IN" b="1" dirty="0"/>
              <a:t>Slide 5</a:t>
            </a:r>
            <a:r>
              <a:rPr lang="en-IN" dirty="0"/>
              <a:t>    – </a:t>
            </a:r>
            <a:r>
              <a:rPr lang="en-IN" b="1" dirty="0"/>
              <a:t>Understanding MySQL Database Schema</a:t>
            </a:r>
            <a:r>
              <a:rPr lang="en-IN" dirty="0"/>
              <a:t> </a:t>
            </a:r>
            <a:br>
              <a:rPr lang="en-IN" dirty="0"/>
            </a:br>
            <a:r>
              <a:rPr lang="en-IN" dirty="0"/>
              <a:t>🔹 </a:t>
            </a:r>
            <a:r>
              <a:rPr lang="en-IN" b="1" dirty="0"/>
              <a:t>Slide 6</a:t>
            </a:r>
            <a:r>
              <a:rPr lang="en-IN" dirty="0"/>
              <a:t>    – </a:t>
            </a:r>
            <a:r>
              <a:rPr lang="en-IN" b="1" dirty="0"/>
              <a:t>Entity Relationship Diagram (ERD)</a:t>
            </a:r>
            <a:r>
              <a:rPr lang="en-IN" dirty="0"/>
              <a:t> </a:t>
            </a:r>
            <a:br>
              <a:rPr lang="en-IN" dirty="0"/>
            </a:br>
            <a:r>
              <a:rPr lang="en-IN" dirty="0"/>
              <a:t>🔹 </a:t>
            </a:r>
            <a:r>
              <a:rPr lang="en-IN" b="1" dirty="0"/>
              <a:t>Slide 7   </a:t>
            </a:r>
            <a:r>
              <a:rPr lang="en-IN" dirty="0"/>
              <a:t> – </a:t>
            </a:r>
            <a:r>
              <a:rPr lang="en-IN" b="1" dirty="0"/>
              <a:t>Key Business Metrics</a:t>
            </a:r>
            <a:r>
              <a:rPr lang="en-IN" dirty="0"/>
              <a:t> </a:t>
            </a:r>
            <a:br>
              <a:rPr lang="en-IN" dirty="0"/>
            </a:br>
            <a:r>
              <a:rPr lang="en-IN" dirty="0"/>
              <a:t>🔹 </a:t>
            </a:r>
            <a:r>
              <a:rPr lang="en-IN" b="1" dirty="0"/>
              <a:t>Slides 8-17  </a:t>
            </a:r>
            <a:r>
              <a:rPr lang="en-IN" dirty="0"/>
              <a:t> – </a:t>
            </a:r>
            <a:r>
              <a:rPr lang="en-IN" b="1" dirty="0"/>
              <a:t>SQL Case Study: Queries &amp; Solutions</a:t>
            </a:r>
            <a:r>
              <a:rPr lang="en-IN" dirty="0"/>
              <a:t> </a:t>
            </a:r>
            <a:br>
              <a:rPr lang="en-IN" dirty="0"/>
            </a:br>
            <a:r>
              <a:rPr lang="en-IN" dirty="0"/>
              <a:t>🔹 </a:t>
            </a:r>
            <a:r>
              <a:rPr lang="en-IN" b="1" dirty="0"/>
              <a:t>Slides 18-19</a:t>
            </a:r>
            <a:r>
              <a:rPr lang="en-IN" dirty="0"/>
              <a:t> – </a:t>
            </a:r>
            <a:r>
              <a:rPr lang="en-IN" b="1" dirty="0"/>
              <a:t>Key Insights from Data Analysis</a:t>
            </a:r>
            <a:r>
              <a:rPr lang="en-IN" dirty="0"/>
              <a:t> </a:t>
            </a:r>
            <a:br>
              <a:rPr lang="en-IN" dirty="0"/>
            </a:br>
            <a:r>
              <a:rPr lang="en-IN" dirty="0"/>
              <a:t>🔹 </a:t>
            </a:r>
            <a:r>
              <a:rPr lang="en-IN" b="1" dirty="0"/>
              <a:t>Slide 20</a:t>
            </a:r>
            <a:r>
              <a:rPr lang="en-IN" dirty="0"/>
              <a:t>   – </a:t>
            </a:r>
            <a:r>
              <a:rPr lang="en-IN" b="1" dirty="0"/>
              <a:t>Strategic Recommendations for Axon</a:t>
            </a:r>
            <a:r>
              <a:rPr lang="en-IN" dirty="0"/>
              <a:t> </a:t>
            </a:r>
            <a:br>
              <a:rPr lang="en-IN" dirty="0"/>
            </a:br>
            <a:r>
              <a:rPr lang="en-IN" dirty="0"/>
              <a:t>🔹 </a:t>
            </a:r>
            <a:r>
              <a:rPr lang="en-IN" b="1" dirty="0"/>
              <a:t>Slide 21    </a:t>
            </a:r>
            <a:r>
              <a:rPr lang="en-IN" dirty="0"/>
              <a:t>– </a:t>
            </a:r>
            <a:r>
              <a:rPr lang="en-IN" b="1" dirty="0"/>
              <a:t>Thank You! (GitHub &amp; LinkedIn References)</a:t>
            </a:r>
            <a:r>
              <a:rPr lang="en-IN" dirty="0"/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44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4D667-DBB7-81C9-BB03-052C2BDA1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0236" y="1787596"/>
            <a:ext cx="9535886" cy="536145"/>
          </a:xfrm>
          <a:pattFill prst="dashVert">
            <a:fgClr>
              <a:schemeClr val="lt1"/>
            </a:fgClr>
            <a:bgClr>
              <a:schemeClr val="bg1"/>
            </a:bgClr>
          </a:patt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gradFill>
                  <a:gsLst>
                    <a:gs pos="84000">
                      <a:srgbClr val="39C1F1"/>
                    </a:gs>
                    <a:gs pos="93000">
                      <a:srgbClr val="00B0F0"/>
                    </a:gs>
                  </a:gsLst>
                  <a:lin ang="0" scaled="1"/>
                </a:gradFill>
              </a:rPr>
              <a:t>Strategic Recommendations for Axon’s Growth</a:t>
            </a:r>
            <a:endParaRPr lang="en-IN" dirty="0">
              <a:gradFill>
                <a:gsLst>
                  <a:gs pos="84000">
                    <a:srgbClr val="39C1F1"/>
                  </a:gs>
                  <a:gs pos="93000">
                    <a:srgbClr val="00B0F0"/>
                  </a:gs>
                </a:gsLst>
                <a:lin ang="0" scaled="1"/>
              </a:gra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2F9C719-50FB-7E54-5B29-FE1DB895590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87940" y="2601855"/>
            <a:ext cx="10719881" cy="360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Variable Small Semibol" pitchFamily="2" charset="0"/>
              </a:rPr>
              <a:t>Optimize Inventory Management: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Variable Small Semibol" pitchFamily="2" charset="0"/>
              </a:rPr>
              <a:t>Address negative stock issues and implement demand forecasting to prevent over-sales.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Variable Small Semibol" pitchFamily="2" charset="0"/>
              </a:rPr>
              <a:t>Focus on High-Margin Products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Variable Small Semibol" pitchFamily="2" charset="0"/>
              </a:rPr>
              <a:t>: Expand offerings in high-margin categories like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Variable Small Semibol" pitchFamily="2" charset="0"/>
              </a:rPr>
              <a:t>Motorcycles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Variable Small Semibol" pitchFamily="2" charset="0"/>
              </a:rPr>
              <a:t> and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Variable Small Semibol" pitchFamily="2" charset="0"/>
              </a:rPr>
              <a:t>Vintage Cars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Variable Small Semibol" pitchFamily="2" charset="0"/>
              </a:rPr>
              <a:t> to maximize profits.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Variable Small Semibol" pitchFamily="2" charset="0"/>
              </a:rPr>
              <a:t>Improve Delivery Times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Variable Small Semibol" pitchFamily="2" charset="0"/>
              </a:rPr>
              <a:t>: Explore logistics optimization to reduce the average delivery time and enhance customer satisfaction.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Variable Small Semibol" pitchFamily="2" charset="0"/>
              </a:rPr>
              <a:t>Target High-Value Customers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Variable Small Semibol" pitchFamily="2" charset="0"/>
              </a:rPr>
              <a:t>: Focus marketing efforts on the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Variable Small Semibol" pitchFamily="2" charset="0"/>
              </a:rPr>
              <a:t>Gold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Variable Small Semibol" pitchFamily="2" charset="0"/>
              </a:rPr>
              <a:t> and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Variable Small Semibol" pitchFamily="2" charset="0"/>
              </a:rPr>
              <a:t>Platinum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Variable Small Semibol" pitchFamily="2" charset="0"/>
              </a:rPr>
              <a:t> customer segments for better sales growth.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Variable Small Semibol" pitchFamily="2" charset="0"/>
              </a:rPr>
              <a:t>Enhance Vendor Partnerships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Variable Small Semibol" pitchFamily="2" charset="0"/>
              </a:rPr>
              <a:t>: Strengthen relationships with top vendors like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Variable Small Semibol" pitchFamily="2" charset="0"/>
              </a:rPr>
              <a:t>Classic Metal Creations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Variable Small Semibol" pitchFamily="2" charset="0"/>
              </a:rPr>
              <a:t> to ensure steady product supply.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Variable Small Semibol" pitchFamily="2" charset="0"/>
              </a:rPr>
              <a:t>Expand in Key Markets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Variable Small Semibol" pitchFamily="2" charset="0"/>
              </a:rPr>
              <a:t>: Invest in marketing strategies targeting regions with high customer density like the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Variable Small Semibol" pitchFamily="2" charset="0"/>
              </a:rPr>
              <a:t>USA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Variable Small Semibol" pitchFamily="2" charset="0"/>
              </a:rPr>
              <a:t> and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Variable Small Semibol" pitchFamily="2" charset="0"/>
              </a:rPr>
              <a:t>Germany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Variable Small Semibol" pitchFamily="2" charset="0"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Variable Small Semibol" pitchFamily="2" charset="0"/>
              </a:rPr>
              <a:t>Improve Order Fulfillment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Variable Small Semibol" pitchFamily="2" charset="0"/>
              </a:rPr>
              <a:t>:   Streamline the order management process to reduce cancellations and disputed orders </a:t>
            </a:r>
          </a:p>
        </p:txBody>
      </p:sp>
    </p:spTree>
    <p:extLst>
      <p:ext uri="{BB962C8B-B14F-4D97-AF65-F5344CB8AC3E}">
        <p14:creationId xmlns:p14="http://schemas.microsoft.com/office/powerpoint/2010/main" val="1183665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AF7AF2-DFE7-3359-5EDE-E5FAB38526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31" y="648160"/>
            <a:ext cx="10663136" cy="5561680"/>
          </a:xfrm>
          <a:noFill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867153-AF91-38A1-9AAF-80265B93C70A}"/>
              </a:ext>
            </a:extLst>
          </p:cNvPr>
          <p:cNvSpPr/>
          <p:nvPr/>
        </p:nvSpPr>
        <p:spPr>
          <a:xfrm>
            <a:off x="3202021" y="4815192"/>
            <a:ext cx="5787957" cy="116731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b="1" dirty="0">
                <a:blipFill>
                  <a:blip r:embed="rId3"/>
                  <a:tile tx="0" ty="0" sx="100000" sy="100000" flip="none" algn="tl"/>
                </a:blipFill>
                <a:latin typeface="Algerian" panose="04020705040A02060702" pitchFamily="82" charset="0"/>
              </a:rPr>
              <a:t>THANK YOU..!</a:t>
            </a:r>
          </a:p>
        </p:txBody>
      </p:sp>
    </p:spTree>
    <p:extLst>
      <p:ext uri="{BB962C8B-B14F-4D97-AF65-F5344CB8AC3E}">
        <p14:creationId xmlns:p14="http://schemas.microsoft.com/office/powerpoint/2010/main" val="539650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91D53-4910-CFF7-17C0-EFDCF0D37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3868A-C696-168B-BCD7-1E87A41CCE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59CA7F-09DA-9DB0-9181-64B1E86953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0B27FF-4BC1-4FCE-1BEC-804208CE60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E59787-8246-221E-261F-28825F7BDEF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614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C2A28E-F9E9-2BC6-A69C-B4BF9E49E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3461" y="594925"/>
            <a:ext cx="5367456" cy="895452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accent3">
                    <a:lumMod val="75000"/>
                  </a:schemeClr>
                </a:solidFill>
              </a:rPr>
              <a:t>AXON: </a:t>
            </a:r>
            <a:br>
              <a:rPr lang="en-US" sz="240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A PREMIER RETAILER OF CLASSIC CARS</a:t>
            </a:r>
            <a:endParaRPr lang="en-IN" sz="2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ECCD09D-AC57-6E43-FD05-0ECE7B5A92E1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767911" y="1879339"/>
            <a:ext cx="10656178" cy="390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Introduction to Axon</a:t>
            </a:r>
          </a:p>
          <a:p>
            <a:r>
              <a:rPr lang="en-US" dirty="0"/>
              <a:t>Axon is a well-established company specializing in high-quality collectible models, catering to enthusiasts and collectors worldwide. The company offers a diverse range of products, including Classic Cars, Motorcycles, Trains, Ships, Planes, Trucks &amp; Buses, and Vintage Cars.</a:t>
            </a:r>
          </a:p>
          <a:p>
            <a:r>
              <a:rPr lang="en-US" sz="2400" b="1" dirty="0"/>
              <a:t>About the Company</a:t>
            </a:r>
          </a:p>
          <a:p>
            <a:r>
              <a:rPr lang="en-US" dirty="0"/>
              <a:t>Axon is known for its commitment to excellence, ensuring top-tier product quality and exceptional customer service. The company has built strong relationships with trusted vendors and suppliers to maintain a steady product supply. With a customer-centric approach, Axon focuses on efficient order management, timely deliveries, and seamless transactions. Its growing market presence and data-driven strategies enable sustainable growth and continuous expansion into new regions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046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AE4467-0DA6-A0B7-9B89-32A597F4D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7378" y="598311"/>
            <a:ext cx="4572000" cy="777762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CHALLENGES IN SALES DATA MANAGEMENT AT AXON</a:t>
            </a:r>
            <a:endParaRPr lang="en-IN" sz="24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22541FE-5A96-C288-3786-D461720E1CB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" r="460"/>
          <a:stretch>
            <a:fillRect/>
          </a:stretch>
        </p:blipFill>
        <p:spPr>
          <a:xfrm>
            <a:off x="1226690" y="763922"/>
            <a:ext cx="3520410" cy="5330155"/>
          </a:xfrm>
          <a:prstGeom prst="roundRect">
            <a:avLst>
              <a:gd name="adj" fmla="val 4985"/>
            </a:avLst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44D250A4-3817-D1B7-CCFC-0C1C508D2694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5407377" y="1376073"/>
            <a:ext cx="5915379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Axon lacks a centralized system to manage and store its sales data, leading to inefficiencies in data retrieval and analysis.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The sales team struggles to generate accurate, up-to-date reports, impacting their ability to make informed decisions.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There is no streamlined process for tracking sales performance and customer insights,</a:t>
            </a:r>
            <a:r>
              <a:rPr lang="en-US" altLang="en-US" sz="1800" dirty="0">
                <a:latin typeface="Aptos" panose="020B00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hindering the optimization of sales strategies.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The management team is unable to access real-time sales data, affecting timely decision-making and strategic planning.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The absence of an integrated system for data analysis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and reporting limits the company’s ability to forecast future sales trends effectively.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320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9E852-C530-C384-7811-FA794307F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5265" y="0"/>
            <a:ext cx="5954803" cy="571650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Overview of MySQL Sample Database Schema</a:t>
            </a:r>
            <a:endParaRPr lang="en-IN" sz="2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099AC-276C-3A09-5C14-AD06B6AE1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931" y="793739"/>
            <a:ext cx="11015444" cy="5270522"/>
          </a:xfrm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100" dirty="0">
                <a:latin typeface="Segoe UI Variable Small Semilig" pitchFamily="2" charset="0"/>
              </a:rPr>
              <a:t>The MySQL sample database schema consists of the following 8 tables, each designed to store specific data relevant to the retail business:</a:t>
            </a:r>
          </a:p>
          <a:p>
            <a:pPr>
              <a:buFont typeface="+mj-lt"/>
              <a:buAutoNum type="arabicPeriod"/>
            </a:pPr>
            <a:r>
              <a:rPr lang="en-US" sz="2100" b="1" dirty="0">
                <a:latin typeface="Segoe UI Variable Small Semilig" pitchFamily="2" charset="0"/>
              </a:rPr>
              <a:t>Customers</a:t>
            </a:r>
            <a:r>
              <a:rPr lang="en-US" sz="2100" dirty="0">
                <a:latin typeface="Segoe UI Variable Small Semilig" pitchFamily="2" charset="0"/>
              </a:rPr>
              <a:t>: Stores customer data, including personal information and contact details.</a:t>
            </a:r>
          </a:p>
          <a:p>
            <a:pPr>
              <a:buFont typeface="+mj-lt"/>
              <a:buAutoNum type="arabicPeriod"/>
            </a:pPr>
            <a:r>
              <a:rPr lang="en-US" sz="2100" b="1" dirty="0">
                <a:latin typeface="Segoe UI Variable Small Semilig" pitchFamily="2" charset="0"/>
              </a:rPr>
              <a:t>Products</a:t>
            </a:r>
            <a:r>
              <a:rPr lang="en-US" sz="2100" dirty="0">
                <a:latin typeface="Segoe UI Variable Small Semilig" pitchFamily="2" charset="0"/>
              </a:rPr>
              <a:t>:       Stores a list of scale model cars available for sale.</a:t>
            </a:r>
          </a:p>
          <a:p>
            <a:pPr>
              <a:buFont typeface="+mj-lt"/>
              <a:buAutoNum type="arabicPeriod"/>
            </a:pPr>
            <a:r>
              <a:rPr lang="en-US" sz="2100" b="1" dirty="0">
                <a:latin typeface="Segoe UI Variable Small Semilig" pitchFamily="2" charset="0"/>
              </a:rPr>
              <a:t>Product Lines</a:t>
            </a:r>
            <a:r>
              <a:rPr lang="en-US" sz="2100" dirty="0">
                <a:latin typeface="Segoe UI Variable Small Semilig" pitchFamily="2" charset="0"/>
              </a:rPr>
              <a:t>: Stores a list of product line categories that group the products.</a:t>
            </a:r>
          </a:p>
          <a:p>
            <a:pPr>
              <a:buFont typeface="+mj-lt"/>
              <a:buAutoNum type="arabicPeriod"/>
            </a:pPr>
            <a:r>
              <a:rPr lang="en-US" sz="2100" b="1" dirty="0">
                <a:latin typeface="Segoe UI Variable Small Semilig" pitchFamily="2" charset="0"/>
              </a:rPr>
              <a:t>Orders</a:t>
            </a:r>
            <a:r>
              <a:rPr lang="en-US" sz="2100" dirty="0">
                <a:latin typeface="Segoe UI Variable Small Semilig" pitchFamily="2" charset="0"/>
              </a:rPr>
              <a:t>: Stores sales orders placed by customers, capturing order details and status.</a:t>
            </a:r>
          </a:p>
          <a:p>
            <a:pPr>
              <a:buFont typeface="+mj-lt"/>
              <a:buAutoNum type="arabicPeriod"/>
            </a:pPr>
            <a:r>
              <a:rPr lang="en-US" sz="2100" b="1" dirty="0">
                <a:latin typeface="Segoe UI Variable Small Semilig" pitchFamily="2" charset="0"/>
              </a:rPr>
              <a:t>Order Details</a:t>
            </a:r>
            <a:r>
              <a:rPr lang="en-US" sz="2100" dirty="0">
                <a:latin typeface="Segoe UI Variable Small Semilig" pitchFamily="2" charset="0"/>
              </a:rPr>
              <a:t>: Stores sales order line items, detailing the individual products in each order.</a:t>
            </a:r>
          </a:p>
          <a:p>
            <a:pPr>
              <a:buFont typeface="+mj-lt"/>
              <a:buAutoNum type="arabicPeriod"/>
            </a:pPr>
            <a:r>
              <a:rPr lang="en-US" sz="2100" b="1" dirty="0">
                <a:latin typeface="Segoe UI Variable Small Semilig" pitchFamily="2" charset="0"/>
              </a:rPr>
              <a:t>Payments</a:t>
            </a:r>
            <a:r>
              <a:rPr lang="en-US" sz="2100" dirty="0">
                <a:latin typeface="Segoe UI Variable Small Semilig" pitchFamily="2" charset="0"/>
              </a:rPr>
              <a:t>: Stores records of payments made by customers for their purchases.</a:t>
            </a:r>
          </a:p>
          <a:p>
            <a:pPr>
              <a:buFont typeface="+mj-lt"/>
              <a:buAutoNum type="arabicPeriod"/>
            </a:pPr>
            <a:r>
              <a:rPr lang="en-US" sz="2100" b="1" dirty="0">
                <a:latin typeface="Segoe UI Variable Small Semilig" pitchFamily="2" charset="0"/>
              </a:rPr>
              <a:t>Employees</a:t>
            </a:r>
            <a:r>
              <a:rPr lang="en-US" sz="2100" dirty="0">
                <a:latin typeface="Segoe UI Variable Small Semilig" pitchFamily="2" charset="0"/>
              </a:rPr>
              <a:t>: Stores employee information, including organizational structure and reporting hierarchy.</a:t>
            </a:r>
          </a:p>
          <a:p>
            <a:pPr>
              <a:buFont typeface="+mj-lt"/>
              <a:buAutoNum type="arabicPeriod"/>
            </a:pPr>
            <a:r>
              <a:rPr lang="en-US" sz="2100" b="1" dirty="0">
                <a:latin typeface="Segoe UI Variable Small Semilig" pitchFamily="2" charset="0"/>
              </a:rPr>
              <a:t>Offices</a:t>
            </a:r>
            <a:r>
              <a:rPr lang="en-US" sz="2100" dirty="0">
                <a:latin typeface="Segoe UI Variable Small Semilig" pitchFamily="2" charset="0"/>
              </a:rPr>
              <a:t>: Stores sales office data, including locations and office-related details.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655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90E5C-154B-B2B7-47DA-F6623A971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3293" y="0"/>
            <a:ext cx="8067084" cy="49427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Entity-Relationship Diagram of MySQL Sample Database</a:t>
            </a:r>
            <a:endParaRPr lang="en-IN" sz="2400" dirty="0">
              <a:solidFill>
                <a:srgbClr val="0070C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DB153F-51E8-C429-293E-8D8378B672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62" y="645724"/>
            <a:ext cx="10076675" cy="5566551"/>
          </a:xfrm>
        </p:spPr>
      </p:pic>
    </p:spTree>
    <p:extLst>
      <p:ext uri="{BB962C8B-B14F-4D97-AF65-F5344CB8AC3E}">
        <p14:creationId xmlns:p14="http://schemas.microsoft.com/office/powerpoint/2010/main" val="155635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C5357-E807-41BF-FB35-EBC3D793B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5043" y="1309117"/>
            <a:ext cx="5204297" cy="414829"/>
          </a:xfrm>
          <a:solidFill>
            <a:schemeClr val="lt1"/>
          </a:solidFill>
        </p:spPr>
        <p:txBody>
          <a:bodyPr>
            <a:noAutofit/>
          </a:bodyPr>
          <a:lstStyle/>
          <a:p>
            <a:pPr algn="l"/>
            <a:r>
              <a:rPr lang="en-IN" sz="2800" b="1" i="1" dirty="0">
                <a:gradFill>
                  <a:gsLst>
                    <a:gs pos="0">
                      <a:schemeClr val="accent3">
                        <a:lumMod val="89000"/>
                      </a:schemeClr>
                    </a:gs>
                    <a:gs pos="23000">
                      <a:schemeClr val="accent3">
                        <a:lumMod val="89000"/>
                      </a:schemeClr>
                    </a:gs>
                    <a:gs pos="69000">
                      <a:schemeClr val="accent3">
                        <a:lumMod val="75000"/>
                      </a:schemeClr>
                    </a:gs>
                    <a:gs pos="97000">
                      <a:schemeClr val="accent3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effectLst>
                  <a:outerShdw blurRad="50800" dist="50800" dir="5400000" algn="ctr" rotWithShape="0">
                    <a:schemeClr val="accent1">
                      <a:lumMod val="60000"/>
                      <a:lumOff val="40000"/>
                    </a:schemeClr>
                  </a:outerShdw>
                </a:effectLst>
              </a:rPr>
              <a:t>Key Business Metrics Overview</a:t>
            </a:r>
            <a:endParaRPr lang="en-IN" sz="2800" b="1" dirty="0">
              <a:gradFill>
                <a:gsLst>
                  <a:gs pos="0">
                    <a:schemeClr val="accent3">
                      <a:lumMod val="89000"/>
                    </a:schemeClr>
                  </a:gs>
                  <a:gs pos="23000">
                    <a:schemeClr val="accent3">
                      <a:lumMod val="89000"/>
                    </a:schemeClr>
                  </a:gs>
                  <a:gs pos="69000">
                    <a:schemeClr val="accent3">
                      <a:lumMod val="75000"/>
                    </a:schemeClr>
                  </a:gs>
                  <a:gs pos="97000">
                    <a:schemeClr val="accent3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effectLst>
                <a:outerShdw blurRad="50800" dist="50800" dir="5400000" algn="ctr" rotWithShape="0">
                  <a:schemeClr val="accent1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BAF6826-2045-E5BE-4631-BEC844DA6F4B}"/>
              </a:ext>
            </a:extLst>
          </p:cNvPr>
          <p:cNvSpPr/>
          <p:nvPr/>
        </p:nvSpPr>
        <p:spPr>
          <a:xfrm>
            <a:off x="1132751" y="722204"/>
            <a:ext cx="2512291" cy="1588654"/>
          </a:xfrm>
          <a:prstGeom prst="roundRect">
            <a:avLst/>
          </a:prstGeom>
          <a:gradFill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effectLst>
            <a:innerShdw blurRad="114300">
              <a:prstClr val="black"/>
            </a:innerShdw>
          </a:effectLst>
          <a:scene3d>
            <a:camera prst="orthographicFront"/>
            <a:lightRig rig="freezing" dir="t"/>
          </a:scene3d>
          <a:sp3d prstMaterial="dkEdge">
            <a:bevelT prst="relaxedInset"/>
            <a:bevelB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>
                <a:blipFill>
                  <a:blip r:embed="rId2"/>
                  <a:tile tx="0" ty="0" sx="100000" sy="100000" flip="none" algn="tl"/>
                </a:blipFill>
              </a:rPr>
              <a:t>Total Customers</a:t>
            </a:r>
          </a:p>
          <a:p>
            <a:pPr algn="ctr"/>
            <a:r>
              <a:rPr lang="en-IN" sz="3600" dirty="0">
                <a:blipFill>
                  <a:blip r:embed="rId2"/>
                  <a:tile tx="0" ty="0" sx="100000" sy="100000" flip="none" algn="tl"/>
                </a:blipFill>
              </a:rPr>
              <a:t>122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F376F3D-39FD-178D-DA6D-5DC255900909}"/>
              </a:ext>
            </a:extLst>
          </p:cNvPr>
          <p:cNvSpPr/>
          <p:nvPr/>
        </p:nvSpPr>
        <p:spPr>
          <a:xfrm>
            <a:off x="8713130" y="738469"/>
            <a:ext cx="2457119" cy="1572389"/>
          </a:xfrm>
          <a:prstGeom prst="roundRect">
            <a:avLst/>
          </a:prstGeom>
          <a:gradFill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effectLst>
            <a:innerShdw blurRad="114300">
              <a:prstClr val="black"/>
            </a:innerShdw>
          </a:effectLst>
          <a:scene3d>
            <a:camera prst="orthographicFront"/>
            <a:lightRig rig="freezing" dir="t"/>
          </a:scene3d>
          <a:sp3d>
            <a:bevelT prst="convex"/>
            <a:bevelB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>
                <a:blipFill>
                  <a:blip r:embed="rId2"/>
                  <a:tile tx="0" ty="0" sx="100000" sy="100000" flip="none" algn="tl"/>
                </a:blipFill>
              </a:rPr>
              <a:t>Revenue</a:t>
            </a:r>
          </a:p>
          <a:p>
            <a:pPr algn="ctr"/>
            <a:r>
              <a:rPr lang="en-IN" sz="3600" dirty="0">
                <a:blipFill>
                  <a:blip r:embed="rId2"/>
                  <a:tile tx="0" ty="0" sx="100000" sy="100000" flip="none" algn="tl"/>
                </a:blipFill>
                <a:effectLst>
                  <a:glow>
                    <a:schemeClr val="accent1"/>
                  </a:glow>
                </a:effectLst>
              </a:rPr>
              <a:t>96,04,190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E35ED79-C267-426A-AAF0-ADEAF7EC0596}"/>
              </a:ext>
            </a:extLst>
          </p:cNvPr>
          <p:cNvSpPr/>
          <p:nvPr/>
        </p:nvSpPr>
        <p:spPr>
          <a:xfrm>
            <a:off x="1132752" y="2623989"/>
            <a:ext cx="2512291" cy="1588654"/>
          </a:xfrm>
          <a:prstGeom prst="roundRect">
            <a:avLst/>
          </a:prstGeom>
          <a:gradFill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scene3d>
            <a:camera prst="orthographicFront"/>
            <a:lightRig rig="freezing" dir="t"/>
          </a:scene3d>
          <a:sp3d prstMaterial="softEdge">
            <a:bevelT prst="relaxedInset"/>
            <a:bevelB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>
                <a:blipFill>
                  <a:blip r:embed="rId2"/>
                  <a:tile tx="0" ty="0" sx="100000" sy="100000" flip="none" algn="tl"/>
                </a:blipFill>
              </a:rPr>
              <a:t>Total No of Orders</a:t>
            </a:r>
          </a:p>
          <a:p>
            <a:pPr algn="ctr"/>
            <a:r>
              <a:rPr lang="en-IN" sz="3600" dirty="0">
                <a:blipFill>
                  <a:blip r:embed="rId2"/>
                  <a:tile tx="0" ty="0" sx="100000" sy="100000" flip="none" algn="tl"/>
                </a:blipFill>
              </a:rPr>
              <a:t>326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85FA1C1-483A-D324-DBC5-50C238E94A25}"/>
              </a:ext>
            </a:extLst>
          </p:cNvPr>
          <p:cNvSpPr/>
          <p:nvPr/>
        </p:nvSpPr>
        <p:spPr>
          <a:xfrm>
            <a:off x="8713130" y="2634673"/>
            <a:ext cx="2512291" cy="1588654"/>
          </a:xfrm>
          <a:prstGeom prst="roundRect">
            <a:avLst/>
          </a:prstGeom>
          <a:gradFill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scene3d>
            <a:camera prst="orthographicFront"/>
            <a:lightRig rig="freezing" dir="t"/>
          </a:scene3d>
          <a:sp3d prstMaterial="softEdge">
            <a:bevelT prst="relaxedInset"/>
            <a:bevelB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>
                <a:blipFill>
                  <a:blip r:embed="rId2"/>
                  <a:tile tx="0" ty="0" sx="100000" sy="100000" flip="none" algn="tl"/>
                </a:blipFill>
                <a:effectLst>
                  <a:reflection stA="45000" endPos="65000" dist="38100" dir="5400000" sy="-100000" algn="bl" rotWithShape="0"/>
                </a:effectLst>
              </a:rPr>
              <a:t>Average Delivery Days</a:t>
            </a:r>
          </a:p>
          <a:p>
            <a:r>
              <a:rPr lang="en-IN" b="1" dirty="0">
                <a:blipFill>
                  <a:blip r:embed="rId2"/>
                  <a:tile tx="0" ty="0" sx="100000" sy="100000" flip="none" algn="tl"/>
                </a:blipFill>
                <a:effectLst>
                  <a:reflection stA="45000" endPos="65000" dist="38100" dir="5400000" sy="-100000" algn="bl" rotWithShape="0"/>
                </a:effectLst>
              </a:rPr>
              <a:t>4 DAYS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F149F20-B74F-2861-C782-F1EF7F1B9802}"/>
              </a:ext>
            </a:extLst>
          </p:cNvPr>
          <p:cNvSpPr/>
          <p:nvPr/>
        </p:nvSpPr>
        <p:spPr>
          <a:xfrm>
            <a:off x="8657958" y="4530877"/>
            <a:ext cx="2622633" cy="1657488"/>
          </a:xfrm>
          <a:prstGeom prst="roundRect">
            <a:avLst/>
          </a:prstGeom>
          <a:gradFill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effectLst>
            <a:innerShdw blurRad="114300">
              <a:prstClr val="black"/>
            </a:innerShdw>
          </a:effectLst>
          <a:scene3d>
            <a:camera prst="orthographicFront"/>
            <a:lightRig rig="freezing" dir="t"/>
          </a:scene3d>
          <a:sp3d prstMaterial="dkEdge">
            <a:bevelT prst="relaxedInset"/>
            <a:bevelB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>
                <a:blipFill>
                  <a:blip r:embed="rId2"/>
                  <a:tile tx="0" ty="0" sx="100000" sy="100000" flip="none" algn="tl"/>
                </a:blipFill>
              </a:rPr>
              <a:t>Best Selling Product</a:t>
            </a:r>
          </a:p>
          <a:p>
            <a:endParaRPr lang="en-IN" b="1" dirty="0">
              <a:blipFill>
                <a:blip r:embed="rId2"/>
                <a:tile tx="0" ty="0" sx="100000" sy="100000" flip="none" algn="tl"/>
              </a:blipFill>
            </a:endParaRPr>
          </a:p>
          <a:p>
            <a:r>
              <a:rPr lang="en-IN" b="1" dirty="0">
                <a:blipFill>
                  <a:blip r:embed="rId2"/>
                  <a:tile tx="0" ty="0" sx="100000" sy="100000" flip="none" algn="tl"/>
                </a:blipFill>
              </a:rPr>
              <a:t>1992 Ferrari 360 Spider Red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70624B1-1748-30A8-8FEE-F1B42C34B3AA}"/>
              </a:ext>
            </a:extLst>
          </p:cNvPr>
          <p:cNvSpPr/>
          <p:nvPr/>
        </p:nvSpPr>
        <p:spPr>
          <a:xfrm>
            <a:off x="4981319" y="2623989"/>
            <a:ext cx="2512291" cy="3483635"/>
          </a:xfrm>
          <a:prstGeom prst="roundRect">
            <a:avLst/>
          </a:prstGeom>
          <a:gradFill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effectLst>
            <a:softEdge rad="25400"/>
          </a:effectLst>
          <a:scene3d>
            <a:camera prst="orthographicFront"/>
            <a:lightRig rig="freezing" dir="t"/>
          </a:scene3d>
          <a:sp3d prstMaterial="dkEdge">
            <a:bevelT prst="relaxedInset"/>
            <a:bevelB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>
                <a:blipFill>
                  <a:blip r:embed="rId2"/>
                  <a:tile tx="0" ty="0" sx="100000" sy="100000" flip="none" algn="tl"/>
                </a:blipFill>
              </a:rPr>
              <a:t>Types of Products</a:t>
            </a:r>
          </a:p>
          <a:p>
            <a:endParaRPr lang="en-IN" b="1" dirty="0">
              <a:blipFill>
                <a:blip r:embed="rId2"/>
                <a:tile tx="0" ty="0" sx="100000" sy="100000" flip="none" algn="tl"/>
              </a:blipFill>
            </a:endParaRPr>
          </a:p>
          <a:p>
            <a:r>
              <a:rPr lang="en-IN" b="1" dirty="0">
                <a:blipFill>
                  <a:blip r:embed="rId2"/>
                  <a:tile tx="0" ty="0" sx="100000" sy="100000" flip="none" algn="tl"/>
                </a:blipFill>
              </a:rPr>
              <a:t>1.Classic cars</a:t>
            </a:r>
          </a:p>
          <a:p>
            <a:r>
              <a:rPr lang="en-IN" b="1" dirty="0">
                <a:blipFill>
                  <a:blip r:embed="rId2"/>
                  <a:tile tx="0" ty="0" sx="100000" sy="100000" flip="none" algn="tl"/>
                </a:blipFill>
              </a:rPr>
              <a:t>2.MotorCycles</a:t>
            </a:r>
          </a:p>
          <a:p>
            <a:r>
              <a:rPr lang="en-IN" b="1" dirty="0">
                <a:blipFill>
                  <a:blip r:embed="rId2"/>
                  <a:tile tx="0" ty="0" sx="100000" sy="100000" flip="none" algn="tl"/>
                </a:blipFill>
              </a:rPr>
              <a:t>3.Planes</a:t>
            </a:r>
          </a:p>
          <a:p>
            <a:r>
              <a:rPr lang="en-IN" b="1" dirty="0">
                <a:blipFill>
                  <a:blip r:embed="rId2"/>
                  <a:tile tx="0" ty="0" sx="100000" sy="100000" flip="none" algn="tl"/>
                </a:blipFill>
              </a:rPr>
              <a:t>4.Ships</a:t>
            </a:r>
          </a:p>
          <a:p>
            <a:r>
              <a:rPr lang="en-IN" b="1" dirty="0">
                <a:blipFill>
                  <a:blip r:embed="rId2"/>
                  <a:tile tx="0" ty="0" sx="100000" sy="100000" flip="none" algn="tl"/>
                </a:blipFill>
              </a:rPr>
              <a:t>5.Trains</a:t>
            </a:r>
          </a:p>
          <a:p>
            <a:r>
              <a:rPr lang="en-IN" b="1" dirty="0">
                <a:blipFill>
                  <a:blip r:embed="rId2"/>
                  <a:tile tx="0" ty="0" sx="100000" sy="100000" flip="none" algn="tl"/>
                </a:blipFill>
              </a:rPr>
              <a:t>6.Trucks and Buses</a:t>
            </a:r>
          </a:p>
          <a:p>
            <a:r>
              <a:rPr lang="en-IN" b="1" dirty="0">
                <a:blipFill>
                  <a:blip r:embed="rId2"/>
                  <a:tile tx="0" ty="0" sx="100000" sy="100000" flip="none" algn="tl"/>
                </a:blipFill>
              </a:rPr>
              <a:t>7.Vintage Cars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76281FC-EF51-4562-0DCD-752F0DFE223B}"/>
              </a:ext>
            </a:extLst>
          </p:cNvPr>
          <p:cNvSpPr/>
          <p:nvPr/>
        </p:nvSpPr>
        <p:spPr>
          <a:xfrm>
            <a:off x="1132752" y="4365806"/>
            <a:ext cx="2512291" cy="1588654"/>
          </a:xfrm>
          <a:prstGeom prst="roundRect">
            <a:avLst/>
          </a:prstGeom>
          <a:gradFill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scene3d>
            <a:camera prst="orthographicFront"/>
            <a:lightRig rig="freezing" dir="t"/>
          </a:scene3d>
          <a:sp3d prstMaterial="softEdge">
            <a:bevelT prst="relaxedInset"/>
            <a:bevelB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600" dirty="0">
                <a:blipFill>
                  <a:blip r:embed="rId2"/>
                  <a:tile tx="0" ty="0" sx="100000" sy="100000" flip="none" algn="tl"/>
                </a:blipFill>
              </a:rPr>
              <a:t>Products</a:t>
            </a:r>
          </a:p>
          <a:p>
            <a:pPr algn="ctr"/>
            <a:r>
              <a:rPr lang="en-IN" sz="3600" b="1" dirty="0">
                <a:blipFill>
                  <a:blip r:embed="rId2"/>
                  <a:tile tx="0" ty="0" sx="100000" sy="100000" flip="none" algn="tl"/>
                </a:blipFill>
              </a:rPr>
              <a:t>   7</a:t>
            </a:r>
          </a:p>
        </p:txBody>
      </p:sp>
    </p:spTree>
    <p:extLst>
      <p:ext uri="{BB962C8B-B14F-4D97-AF65-F5344CB8AC3E}">
        <p14:creationId xmlns:p14="http://schemas.microsoft.com/office/powerpoint/2010/main" val="288934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232E0-6D80-D9EB-1B85-C05EAB889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273" y="682237"/>
            <a:ext cx="7985454" cy="631722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dirty="0"/>
              <a:t>Customers with the Highest Number of Products Purchased</a:t>
            </a:r>
            <a:endParaRPr lang="en-IN" sz="28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D17C92-B08B-ECD2-CDE8-711EDFC231F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400" y="1294141"/>
            <a:ext cx="10042136" cy="347509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4C2C6CF-EBC6-2F2D-5E4E-A6E0EB2089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878" y="3212357"/>
            <a:ext cx="3468658" cy="2842373"/>
          </a:xfrm>
        </p:spPr>
      </p:pic>
    </p:spTree>
    <p:extLst>
      <p:ext uri="{BB962C8B-B14F-4D97-AF65-F5344CB8AC3E}">
        <p14:creationId xmlns:p14="http://schemas.microsoft.com/office/powerpoint/2010/main" val="1199879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A70DA-47E3-64E0-6057-A5EE3FEA8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224" y="853394"/>
            <a:ext cx="7587575" cy="603116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Where Are the Majority of Our Customers Located?</a:t>
            </a:r>
            <a:endParaRPr lang="en-IN" sz="28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DDD22EE-A83C-61CE-7519-60ABF9DBD7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81" y="1456510"/>
            <a:ext cx="9834663" cy="2852843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7A9DF54-CCC5-BCD5-18C1-C555D70D3C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098" y="3103124"/>
            <a:ext cx="3839579" cy="2784749"/>
          </a:xfrm>
        </p:spPr>
      </p:pic>
    </p:spTree>
    <p:extLst>
      <p:ext uri="{BB962C8B-B14F-4D97-AF65-F5344CB8AC3E}">
        <p14:creationId xmlns:p14="http://schemas.microsoft.com/office/powerpoint/2010/main" val="42907136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1328</TotalTime>
  <Words>1111</Words>
  <Application>Microsoft Office PowerPoint</Application>
  <PresentationFormat>Widescreen</PresentationFormat>
  <Paragraphs>90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Aharoni</vt:lpstr>
      <vt:lpstr>Algerian</vt:lpstr>
      <vt:lpstr>Aptos</vt:lpstr>
      <vt:lpstr>Aptos Display</vt:lpstr>
      <vt:lpstr>Arial</vt:lpstr>
      <vt:lpstr>Felix Titling</vt:lpstr>
      <vt:lpstr>Garamond</vt:lpstr>
      <vt:lpstr>Segoe UI Variable Small Semibol</vt:lpstr>
      <vt:lpstr>Segoe UI Variable Small Semilig</vt:lpstr>
      <vt:lpstr>Organic</vt:lpstr>
      <vt:lpstr>   Analyzing Axon’s Sales </vt:lpstr>
      <vt:lpstr>TABLE OF CONTENTS</vt:lpstr>
      <vt:lpstr>AXON:  A PREMIER RETAILER OF CLASSIC CARS</vt:lpstr>
      <vt:lpstr>CHALLENGES IN SALES DATA MANAGEMENT AT AXON</vt:lpstr>
      <vt:lpstr>Overview of MySQL Sample Database Schema</vt:lpstr>
      <vt:lpstr>Entity-Relationship Diagram of MySQL Sample Database</vt:lpstr>
      <vt:lpstr>Key Business Metrics Overview</vt:lpstr>
      <vt:lpstr>Customers with the Highest Number of Products Purchased</vt:lpstr>
      <vt:lpstr>Where Are the Majority of Our Customers Located?</vt:lpstr>
      <vt:lpstr>How Are Customers Categorized Based on Their Credit Limits?</vt:lpstr>
      <vt:lpstr>Top 10 Best-Selling Products by Quantity Ordered</vt:lpstr>
      <vt:lpstr>Tracking the Number of Orders Placed Annually</vt:lpstr>
      <vt:lpstr>How Many Customers Does Each Sales Representative Handle?</vt:lpstr>
      <vt:lpstr>Could you show the product-wise inventory remaining in the Classic warehouse?</vt:lpstr>
      <vt:lpstr>Product-wise Profit Margin Report</vt:lpstr>
      <vt:lpstr>Number of Products Ordered per Vendor</vt:lpstr>
      <vt:lpstr>What is the breakdown of orders by their delivery status, including count and percentage?</vt:lpstr>
      <vt:lpstr>Key Insights from Axon Case Study</vt:lpstr>
      <vt:lpstr>PowerPoint Presentation</vt:lpstr>
      <vt:lpstr>Strategic Recommendations for Axon’s Growth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ROHAN SHRUNGARE</dc:creator>
  <cp:lastModifiedBy>ROHAN SHRUNGARE</cp:lastModifiedBy>
  <cp:revision>5</cp:revision>
  <dcterms:created xsi:type="dcterms:W3CDTF">2025-02-11T14:03:19Z</dcterms:created>
  <dcterms:modified xsi:type="dcterms:W3CDTF">2025-02-13T09:08:55Z</dcterms:modified>
</cp:coreProperties>
</file>